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5"/>
  </p:sldMasterIdLst>
  <p:notesMasterIdLst>
    <p:notesMasterId r:id="rId24"/>
  </p:notesMasterIdLst>
  <p:sldIdLst>
    <p:sldId id="260" r:id="rId6"/>
    <p:sldId id="452" r:id="rId7"/>
    <p:sldId id="461" r:id="rId8"/>
    <p:sldId id="455" r:id="rId9"/>
    <p:sldId id="454" r:id="rId10"/>
    <p:sldId id="463" r:id="rId11"/>
    <p:sldId id="462" r:id="rId12"/>
    <p:sldId id="465" r:id="rId13"/>
    <p:sldId id="464" r:id="rId14"/>
    <p:sldId id="469" r:id="rId15"/>
    <p:sldId id="456" r:id="rId16"/>
    <p:sldId id="467" r:id="rId17"/>
    <p:sldId id="468" r:id="rId18"/>
    <p:sldId id="466" r:id="rId19"/>
    <p:sldId id="457" r:id="rId20"/>
    <p:sldId id="458" r:id="rId21"/>
    <p:sldId id="459" r:id="rId22"/>
    <p:sldId id="46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195" autoAdjust="0"/>
  </p:normalViewPr>
  <p:slideViewPr>
    <p:cSldViewPr snapToGrid="0">
      <p:cViewPr varScale="1">
        <p:scale>
          <a:sx n="101" d="100"/>
          <a:sy n="101" d="100"/>
        </p:scale>
        <p:origin x="85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0139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4491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Некоторые часто задаваемые вопросы не оцениваются по стандартам продвинутого уровня для более частых ответов. Это зависит от контекста вопроса.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0709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Инструмент СММ ― это второй компонент оценки национальной цепи поставок. Он позволяет оценить возможности и инфраструктуру, имеющиеся в цепи поставок. При досрочном обращении в учреждение следует попросить ознакомиться с различными документами (списки имеются). Просмотрите документы и попросите персонал организации показать вам, где что находится. Показательно, если руководитель организации (или склада) говорит о наличии стандартных операционных процедур и указаний, но не может продемонстрировать их. Это значит, что, хотя они и имеются, но не используются.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449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Анализ ландшафта был проведен совместно с бизнес-школой UNC Chapel Hill. Предыдущая итерация NSCA имела пять уровней зрелости цепи поставок. Текущая версия (NSCA 2.0) оценивается по четырем уровням.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9963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Подробнее о подсчете баллов на следующих занятиях</a:t>
            </a:r>
          </a:p>
          <a:p>
            <a:endParaRPr lang="ru-Ru" baseline="0" dirty="0"/>
          </a:p>
          <a:p>
            <a:pPr algn="l" rtl="0"/>
            <a:r>
              <a:rPr lang="ru-Ru" b="0" i="0" u="none" baseline="0"/>
              <a:t>Важные моменты:</a:t>
            </a:r>
          </a:p>
          <a:p>
            <a:pPr marL="228600" indent="-228600" algn="l" rtl="0">
              <a:buAutoNum type="arabicPeriod"/>
            </a:pPr>
            <a:r>
              <a:rPr lang="ru-Ru" b="0" i="0" u="none" baseline="0"/>
              <a:t>Обзор балльной системы: что представляют из себя четыре категории и почему баллы важны </a:t>
            </a:r>
          </a:p>
          <a:p>
            <a:pPr marL="228600" indent="-228600" algn="l" rtl="0">
              <a:buAutoNum type="arabicPeriod"/>
            </a:pPr>
            <a:r>
              <a:rPr lang="ru-Ru" b="0" i="0" u="none" baseline="0"/>
              <a:t>Что делает эту версию такой эффективной — Не только одна классификация... </a:t>
            </a:r>
          </a:p>
          <a:p>
            <a:pPr marL="228600" indent="-228600" algn="l" rtl="0">
              <a:buAutoNum type="arabicPeriod"/>
            </a:pPr>
            <a:r>
              <a:rPr lang="ru-Ru" b="0" i="0" u="none" baseline="0"/>
              <a:t>Два способа получить общий «базовый» балл</a:t>
            </a:r>
          </a:p>
          <a:p>
            <a:pPr marL="685800" lvl="1" indent="-228600" algn="l" rtl="0">
              <a:buAutoNum type="arabicPeriod"/>
            </a:pPr>
            <a:r>
              <a:rPr lang="ru-Ru" b="0" i="0" u="none" baseline="0"/>
              <a:t>Наличие всех базовых возможностей</a:t>
            </a:r>
          </a:p>
          <a:p>
            <a:pPr marL="685800" lvl="1" indent="-228600" algn="l" rtl="0">
              <a:buAutoNum type="arabicPeriod"/>
            </a:pPr>
            <a:r>
              <a:rPr lang="ru-Ru" b="0" i="0" u="none" baseline="0"/>
              <a:t>Сочетание базовых возможностей (с некоторыми пробелами) и некоторых возможностей среднего уровня </a:t>
            </a:r>
          </a:p>
          <a:p>
            <a:pPr marL="0" lvl="0" indent="0" algn="l" rtl="0">
              <a:buNone/>
            </a:pPr>
            <a:r>
              <a:rPr lang="ru-Ru" b="0" i="0" u="none" baseline="0"/>
              <a:t>Максимальный результат 100 % включает базовые (50 %), средние (30 %), продвинутые (15 %) и передовые (5 %) возможности. То, что считается базовым элементом на центральном уровне, может рассматриваться как продвинутый элемент на нижнем уровне системы здравоохранения.</a:t>
            </a:r>
          </a:p>
          <a:p>
            <a:pPr marL="0" lvl="0" indent="0" algn="l" rtl="0">
              <a:buNone/>
            </a:pPr>
            <a:r>
              <a:rPr lang="ru-Ru" b="0" i="0" u="none" baseline="0"/>
              <a:t>Необходимо включить больше подробной информации по модели технологической зрелости на доп. слайдах</a:t>
            </a:r>
          </a:p>
          <a:p>
            <a:pPr algn="l" rtl="0"/>
            <a:r>
              <a:rPr lang="ru-Ru" b="0" i="0" u="none" baseline="0"/>
              <a:t>Обсуждение различных взглядов на баллы за технологическую зрелость.</a:t>
            </a:r>
          </a:p>
          <a:p>
            <a:pPr lvl="1" algn="l" rtl="0"/>
            <a:r>
              <a:rPr lang="ru-Ru" b="0" i="0" u="none" baseline="0"/>
              <a:t>Общий уровень </a:t>
            </a:r>
          </a:p>
          <a:p>
            <a:pPr lvl="1" algn="l" rtl="0"/>
            <a:r>
              <a:rPr lang="ru-Ru" b="0" i="0" u="none" baseline="0"/>
              <a:t>Какой базовый балл считать достаточным  </a:t>
            </a:r>
          </a:p>
          <a:p>
            <a:pPr lvl="1" algn="l" rtl="0"/>
            <a:r>
              <a:rPr lang="ru-Ru" b="0" i="0" u="none" baseline="0"/>
              <a:t>Вариативность по объектам</a:t>
            </a:r>
          </a:p>
          <a:p>
            <a:pPr lvl="1" algn="l" rtl="0"/>
            <a:r>
              <a:rPr lang="ru-Ru" b="0" i="0" u="none" baseline="0"/>
              <a:t>Нет однозначной рекомендации:</a:t>
            </a:r>
          </a:p>
          <a:p>
            <a:pPr lvl="1" algn="l" rtl="0"/>
            <a:r>
              <a:rPr lang="ru-Ru" b="0" i="0" u="none" baseline="0"/>
              <a:t>Ситуация, когда присутствуют пробелы в базовых возможностях, но также имеются продвинутые возможности таких же функций </a:t>
            </a:r>
          </a:p>
          <a:p>
            <a:pPr lvl="0" algn="l" rtl="0"/>
            <a:r>
              <a:rPr lang="ru-Ru" b="0" i="0" u="none" baseline="0"/>
              <a:t>ERP = программа планирования ресурсов компании</a:t>
            </a:r>
            <a:endParaRPr lang="ru-Ru" dirty="0"/>
          </a:p>
          <a:p>
            <a:pPr marL="0" lvl="0" indent="0" algn="l" rtl="0">
              <a:buNone/>
            </a:pPr>
            <a:endParaRPr lang="ru-Ru" baseline="0" dirty="0"/>
          </a:p>
          <a:p>
            <a:pPr marL="0" lvl="0" indent="0" algn="l" rtl="0">
              <a:buNone/>
            </a:pPr>
            <a:endParaRPr lang="ru-R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390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Инструмент СММ ― это второй компонент оценки национальной цепи поставок. Он позволяет оценить возможности и инфраструктуру, имеющиеся в цепи поставок. При досрочном обращении в учреждение следует попросить ознакомиться с различными документами (списки имеются). Просмотрите документы и попросите персонал организации показать вам, где что находится. Показательно, если руководитель организации (или склада) говорит о наличии стандартных операционных процедур и указаний, но не может продемонстрировать их. Это значит, что, хотя они и имеются, но не используются.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449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Инструмент СММ ― это второй компонент оценки национальной цепи поставок. Он позволяет оценить возможности и инфраструктуру, имеющиеся в цепи поставок. При досрочном обращении в учреждение следует попросить ознакомиться с различными документами (списки имеются). Просмотрите документы и попросите персонал организации показать вам, где что находится. Показательно, если руководитель организации (или склада) говорит о наличии стандартных операционных процедур и указаний, но не может продемонстрировать их. Это значит, что, хотя они и имеются, но не используются.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449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Инструмент СММ ― это второй компонент оценки национальной цепи поставок. Он позволяет оценить возможности и инфраструктуру, имеющиеся в цепи поставок. При досрочном обращении в учреждение следует попросить ознакомиться с различными документами (списки имеются). Просмотрите документы и попросите персонал организации показать вам, где что находится. Показательно, если руководитель организации (или склада) говорит о наличии стандартных операционных процедур и указаний, но не может продемонстрировать их. Это значит, что, хотя они и имеются, но не используются.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449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Эти организации, участвовавшие в разработке NSCA или имеющие отношение к оценке цепи поставок в стране, провели подробный обзор NSCA.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694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449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0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21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706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327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3905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5977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48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773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88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7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69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1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608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4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96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7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74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61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День 2:  Обзор и структура CMM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347136372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10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74574" y="1282700"/>
            <a:ext cx="11446526" cy="557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0188" indent="-230188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4213" indent="-230188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30188" defTabSz="4572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46175" indent="-231775" defTabSz="4572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255713" indent="-230188" defTabSz="4572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7129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1701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6273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0845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l" rtl="0">
              <a:spcBef>
                <a:spcPts val="600"/>
              </a:spcBef>
              <a:buNone/>
            </a:pPr>
            <a:r>
              <a:rPr lang="ru-Ru" b="1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Процесс</a:t>
            </a:r>
          </a:p>
          <a:p>
            <a:pPr marL="0" indent="0" algn="l" rtl="0">
              <a:spcBef>
                <a:spcPts val="600"/>
              </a:spcBef>
              <a:buNone/>
            </a:pPr>
            <a:endParaRPr lang="ru-Ru" altLang="en-US" b="1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Отправной точкой послужили вопросы и мероприятия в рамках NSCA 1.0</a:t>
            </a: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В соответствующих случаях учитывались документы и стандарты глобальной цепи поставок в сфере здравоохранения</a:t>
            </a: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Техническая разработка группой NSCA 2.0</a:t>
            </a: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Обсуждение с более широким кругом экспертов по цепям поставок</a:t>
            </a: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Обзор в ходе двух семинаров с участием заинтересованных сторон</a:t>
            </a: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Две пилотные оценки</a:t>
            </a: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Окончательная техническая экспертная оценка дополнительными экспертами предметной области и заинтересованными сторонами, а также участниками первого обучения по внедрению NSCA 2.0</a:t>
            </a:r>
            <a:endParaRPr lang="ru-Ru" altLang="en-US" dirty="0"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1D96C8C-5952-4101-9072-677CF3E48C59}"/>
              </a:ext>
            </a:extLst>
          </p:cNvPr>
          <p:cNvSpPr txBox="1">
            <a:spLocks/>
          </p:cNvSpPr>
          <p:nvPr/>
        </p:nvSpPr>
        <p:spPr bwMode="auto">
          <a:xfrm>
            <a:off x="374573" y="133389"/>
            <a:ext cx="11806409" cy="102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</a:pPr>
            <a:r>
              <a:rPr lang="ru-Ru" sz="3200" b="1" i="0" u="none" baseline="0">
                <a:solidFill>
                  <a:srgbClr val="C00000"/>
                </a:solidFill>
                <a:cs typeface="Arial" panose="020B0604020202020204" pitchFamily="34" charset="0"/>
              </a:rPr>
              <a:t>Как были выбраны вопросы о возможностях и уровни зрелости?</a:t>
            </a:r>
            <a:endParaRPr lang="ru-Ru" altLang="en-US" sz="3200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892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98" y="397056"/>
            <a:ext cx="11353701" cy="759716"/>
          </a:xfrm>
        </p:spPr>
        <p:txBody>
          <a:bodyPr>
            <a:normAutofit fontScale="90000"/>
          </a:bodyPr>
          <a:lstStyle/>
          <a:p>
            <a:pPr algn="l" rtl="0" eaLnBrk="1" hangingPunct="1"/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Процесс окончательной технической экспертной оценки СММ</a:t>
            </a: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039" y="1205475"/>
            <a:ext cx="5973051" cy="5458887"/>
          </a:xfrm>
        </p:spPr>
        <p:txBody>
          <a:bodyPr>
            <a:noAutofit/>
          </a:bodyPr>
          <a:lstStyle/>
          <a:p>
            <a:pPr marL="58738" lvl="1" indent="0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обширной экспертной оценке, которая включала подробный анализ всех вопросов, приняли участие:</a:t>
            </a:r>
          </a:p>
          <a:p>
            <a:pPr marL="588602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Tx/>
              <a:buChar char="–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команда проекта GHSC-PSM (техническая группа, включая различных субпартнеров)</a:t>
            </a:r>
          </a:p>
          <a:p>
            <a:pPr marL="588602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Tx/>
              <a:buChar char="–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ЮНИСЕФ</a:t>
            </a:r>
          </a:p>
          <a:p>
            <a:pPr marL="588602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Tx/>
              <a:buChar char="–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Глобальный фонд</a:t>
            </a:r>
          </a:p>
          <a:p>
            <a:pPr marL="588602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Tx/>
              <a:buChar char="–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Агентство США по международному развитию</a:t>
            </a:r>
          </a:p>
          <a:p>
            <a:pPr marL="588602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Tx/>
              <a:buChar char="–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Межведомственная группа по цепи поставок (ISG)</a:t>
            </a:r>
          </a:p>
          <a:p>
            <a:pPr marL="588602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Tx/>
              <a:buChar char="–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Участники первого обучения по внедрению NSCA 2.0</a:t>
            </a:r>
            <a:endParaRPr lang="ru-Ru" altLang="en-U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th-TH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08/08/65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pic>
        <p:nvPicPr>
          <p:cNvPr id="3074" name="Picture 2" descr="Image result for we stand on the shoulders of gian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948" y="1887974"/>
            <a:ext cx="5380424" cy="359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04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5"/>
          <p:cNvSpPr txBox="1">
            <a:spLocks/>
          </p:cNvSpPr>
          <p:nvPr/>
        </p:nvSpPr>
        <p:spPr bwMode="auto">
          <a:xfrm>
            <a:off x="550843" y="287512"/>
            <a:ext cx="11630140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</a:pPr>
            <a:r>
              <a:rPr lang="ru-Ru" sz="3200" b="1" i="0" u="none" baseline="0">
                <a:solidFill>
                  <a:srgbClr val="C00000"/>
                </a:solidFill>
                <a:cs typeface="Arial" panose="020B0604020202020204" pitchFamily="34" charset="0"/>
              </a:rPr>
              <a:t>Краткий обзор процесса сбора данных о СММ — 1</a:t>
            </a:r>
            <a:endParaRPr lang="ru-Ru" altLang="en-US" sz="3200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12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74574" y="1123720"/>
            <a:ext cx="11385626" cy="545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0188" indent="-230188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4213" indent="-230188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30188" defTabSz="4572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46175" indent="-231775" defTabSz="4572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255713" indent="-230188" defTabSz="4572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7129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1701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6273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0845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>
              <a:spcBef>
                <a:spcPts val="0"/>
              </a:spcBef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По каждому модулю проводится опрос с ключевым(и) информатором(ами) на объекте. </a:t>
            </a:r>
          </a:p>
          <a:p>
            <a:pPr algn="l" rtl="0">
              <a:spcBef>
                <a:spcPts val="0"/>
              </a:spcBef>
            </a:pP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Вопросы структурированы с принудительным выбором ответов — да/нет или выборочный ответ. В случае возможности нескольких вариантов ответа каждый ответ рассматривается как бинарный (да/нет). </a:t>
            </a:r>
          </a:p>
          <a:p>
            <a:pPr algn="l" rtl="0">
              <a:spcBef>
                <a:spcPts val="0"/>
              </a:spcBef>
            </a:pP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Сбор и анализ данных облегчается благодаря использованию программного обеспечения SurveyCTO на планшетах. Код SurveyCTO для анкет CMM включен в набор инструментов</a:t>
            </a:r>
          </a:p>
          <a:p>
            <a:pPr lvl="1" algn="l" rtl="0">
              <a:spcBef>
                <a:spcPts val="0"/>
              </a:spcBef>
            </a:pPr>
            <a:r>
              <a:rPr lang="ru-Ru" sz="18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Бумажные формы также предоставляются в качестве резервной копии или в случае невозможности использования SurveyCTO</a:t>
            </a:r>
          </a:p>
          <a:p>
            <a:pPr lvl="1" algn="l" rtl="0">
              <a:spcBef>
                <a:spcPts val="0"/>
              </a:spcBef>
            </a:pPr>
            <a:endParaRPr lang="ru-Ru" altLang="en-US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Подтверждающие вопросы обычно задаются в конце каждого модуля и </a:t>
            </a:r>
            <a:r>
              <a:rPr lang="ru-Ru" sz="2000" b="0" i="1" u="sng" baseline="0">
                <a:ea typeface="Gill Sans MT" panose="020B0502020104020203" pitchFamily="34" charset="0"/>
                <a:cs typeface="Arial" panose="020B0604020202020204" pitchFamily="34" charset="0"/>
              </a:rPr>
              <a:t>заменяют</a:t>
            </a: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 устные ответы. </a:t>
            </a:r>
          </a:p>
          <a:p>
            <a:pPr lvl="1" algn="l" rtl="0">
              <a:spcBef>
                <a:spcPts val="0"/>
              </a:spcBef>
            </a:pPr>
            <a:r>
              <a:rPr lang="ru-Ru" sz="18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Если вы говорите, что у вас есть СОП, но не можете ее показать, мы засчитываем отсутствие СОП.</a:t>
            </a:r>
          </a:p>
        </p:txBody>
      </p:sp>
    </p:spTree>
    <p:extLst>
      <p:ext uri="{BB962C8B-B14F-4D97-AF65-F5344CB8AC3E}">
        <p14:creationId xmlns:p14="http://schemas.microsoft.com/office/powerpoint/2010/main" val="2932312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5"/>
          <p:cNvSpPr txBox="1">
            <a:spLocks/>
          </p:cNvSpPr>
          <p:nvPr/>
        </p:nvSpPr>
        <p:spPr bwMode="auto">
          <a:xfrm>
            <a:off x="550843" y="243444"/>
            <a:ext cx="11630140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</a:pPr>
            <a:r>
              <a:rPr lang="ru-Ru" sz="3200" b="1" i="0" u="none" baseline="0">
                <a:solidFill>
                  <a:srgbClr val="C00000"/>
                </a:solidFill>
                <a:cs typeface="Arial" panose="020B0604020202020204" pitchFamily="34" charset="0"/>
              </a:rPr>
              <a:t>Краткий обзор процесса сбора данных о СММ — 2</a:t>
            </a:r>
            <a:endParaRPr lang="ru-Ru" altLang="en-US" sz="3200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13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74574" y="940729"/>
            <a:ext cx="11446526" cy="545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0188" indent="-230188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4213" indent="-230188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30188" defTabSz="4572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46175" indent="-231775" defTabSz="4572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255713" indent="-230188" defTabSz="4572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7129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1701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6273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0845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>
              <a:spcBef>
                <a:spcPts val="0"/>
              </a:spcBef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Всего оценивается более 1300 общих возможностей или «ответов»</a:t>
            </a:r>
          </a:p>
          <a:p>
            <a:pPr algn="l" rtl="0">
              <a:spcBef>
                <a:spcPts val="0"/>
              </a:spcBef>
            </a:pP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Вопросы/ответы адаптированы к уровню системы здравоохранения, исходя из вероятной применимости и обоснованности. Примеры</a:t>
            </a: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lvl="1" algn="l" rtl="0">
              <a:spcBef>
                <a:spcPts val="0"/>
              </a:spcBef>
            </a:pPr>
            <a:r>
              <a:rPr lang="ru-Ru" sz="18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Мы не спрашиваем о наличии вилочных погрузчиков в местах оказания услуг</a:t>
            </a:r>
          </a:p>
          <a:p>
            <a:pPr lvl="1" algn="l" rtl="0">
              <a:spcBef>
                <a:spcPts val="0"/>
              </a:spcBef>
            </a:pPr>
            <a:r>
              <a:rPr lang="ru-Ru" sz="18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Мы не требуем подтвердить наличие стандартных рекомендаций по обработке на центральном и промежуточном складах</a:t>
            </a:r>
          </a:p>
          <a:p>
            <a:pPr algn="l" rtl="0">
              <a:spcBef>
                <a:spcPts val="0"/>
              </a:spcBef>
            </a:pP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Используется логика пропуска, поэтому многие вопросы не задаются в ходе интервью. Пример.</a:t>
            </a: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lvl="1" algn="l" rtl="0">
              <a:spcBef>
                <a:spcPts val="0"/>
              </a:spcBef>
            </a:pPr>
            <a:r>
              <a:rPr lang="ru-Ru" sz="18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Если нет электронной LMIS, вы не задаете дальнейших вопросов по электронной LMIS</a:t>
            </a:r>
          </a:p>
          <a:p>
            <a:pPr lvl="1" algn="l" rtl="0">
              <a:spcBef>
                <a:spcPts val="0"/>
              </a:spcBef>
            </a:pPr>
            <a:r>
              <a:rPr lang="ru-Ru" sz="18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Если огнетушитель отсутствует, вы не уточняете, когда он проверялся в последний раз</a:t>
            </a:r>
          </a:p>
          <a:p>
            <a:pPr lvl="1" algn="l" rtl="0">
              <a:spcBef>
                <a:spcPts val="0"/>
              </a:spcBef>
            </a:pPr>
            <a:r>
              <a:rPr lang="ru-Ru" sz="18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Если вам говорят, что СОП отсутствует, вы не станете физически проверять ее наличие</a:t>
            </a:r>
            <a:endParaRPr lang="ru-Ru" altLang="en-US" sz="18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</a:pP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Возможна адаптация к местным условиям, но с ограничениями и осторожностью</a:t>
            </a:r>
          </a:p>
          <a:p>
            <a:pPr algn="l" rtl="0">
              <a:spcBef>
                <a:spcPts val="0"/>
              </a:spcBef>
            </a:pPr>
            <a:endParaRPr lang="ru-Ru" altLang="en-US" sz="1800" dirty="0"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29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5376"/>
          </a:xfrm>
        </p:spPr>
        <p:txBody>
          <a:bodyPr>
            <a:normAutofit/>
          </a:bodyPr>
          <a:lstStyle/>
          <a:p>
            <a:pPr algn="ctr" rtl="0">
              <a:lnSpc>
                <a:spcPct val="100000"/>
              </a:lnSpc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Ответы/возможности по каждому модулю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995553"/>
              </p:ext>
            </p:extLst>
          </p:nvPr>
        </p:nvGraphicFramePr>
        <p:xfrm>
          <a:off x="1879600" y="1090667"/>
          <a:ext cx="7980497" cy="5280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8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67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Модуль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ответов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  <a:endParaRPr lang="ru-Ru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1303</a:t>
                      </a:r>
                      <a:endParaRPr lang="ru-Ru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МОДУЛЬ 1: СТРАТЕГИЧЕСКОЕ ПЛАНИРОВАНИЕ И УПРАВЛЕНИЕ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МОДУЛЬ 2: СЛУЖБА УПРАВЛЕНИЯ ПЕРСОНАЛОМ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132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МОДУЛЬ 3: ФИНАНСОВАЯ УСТОЙЧИВОСТЬ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МОДУЛЬ 4: ПОЛИТИКА И УПРАВЛЕНИЕ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МОДУЛЬ 5: КАЧЕСТВО И ФАРМАКОЛОГИЧЕСКИЙ НАДЗОР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МОДУЛЬ 6: ПРОГНОЗИРОВАНИЕ И ПЛАНИРОВАНИЕ ПОСТАВОК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МОДУЛЬ 7: ЗАКУПКИ И ТАМОЖЕННОЕ ОФОРМЛЕНИЕ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МОДУЛЬ 8: РАЗМЕЩЕНИЕ НА СКЛАДЕ И ХРАНЕНИЕ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299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МОДУЛЬ 9: РАСПРЕДЕЛЕНИЕ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МОДУЛЬ 10: ИНФОРМАЦИОННАЯ СИСТЕМА УПРАВЛЕНИЯ ЛОГИСТИКОЙ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8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МОДУЛЬ 11: ОРГАНИЗАЦИЯ СБОРА И УДАЛЕНИЯ ОТХОДОВ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211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52139"/>
            <a:ext cx="10363200" cy="1061829"/>
          </a:xfrm>
        </p:spPr>
        <p:txBody>
          <a:bodyPr/>
          <a:lstStyle/>
          <a:p>
            <a:pPr algn="l" rtl="0" eaLnBrk="1" hangingPunct="1">
              <a:lnSpc>
                <a:spcPct val="100000"/>
              </a:lnSpc>
            </a:pPr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Пример CMM — 1</a:t>
            </a: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th-TH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</a:rPr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08/08/65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9858"/>
              </p:ext>
            </p:extLst>
          </p:nvPr>
        </p:nvGraphicFramePr>
        <p:xfrm>
          <a:off x="914804" y="1495637"/>
          <a:ext cx="10231416" cy="4884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0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0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04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705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Вопрос СММ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Возможные ответы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Показатель зрелости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 rowSpan="8"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FSP 602: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какой периодичностью проводится мониторинг и обновление плана поставок?</a:t>
                      </a:r>
                    </a:p>
                    <a:p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ПРИМЕЧАНИЕ. В случае промежуточного ответа между предложенными вариантами необходимо округлить значение в сторону увеличения. Например, если информация обновляется каждые два дня, необходимо выбрать вариант «еженедельно».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непрерывно или ежедневно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Передовой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еженедельно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Продвинутый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ежемесячно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ежеквартально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Раз в полгода (дважды в год)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ежегодно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Реже чем раз в год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Не знаю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9927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257267"/>
            <a:ext cx="10363200" cy="1061829"/>
          </a:xfrm>
        </p:spPr>
        <p:txBody>
          <a:bodyPr/>
          <a:lstStyle/>
          <a:p>
            <a:pPr algn="l" rtl="0">
              <a:lnSpc>
                <a:spcPct val="100000"/>
              </a:lnSpc>
            </a:pPr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Пример CMM — 2</a:t>
            </a: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th-TH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</a:rPr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08/08/65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745882"/>
              </p:ext>
            </p:extLst>
          </p:nvPr>
        </p:nvGraphicFramePr>
        <p:xfrm>
          <a:off x="525019" y="1063603"/>
          <a:ext cx="11347554" cy="5469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0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66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8505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Вопрос СММ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Возможные ответы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Показатель зрелости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2771">
                <a:tc rowSpan="6"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WS-1103: Как осуществляется контроль температуры в зонах холодильной цепи?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Температура контролируется с использованием электронных/жидкостных термометров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4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Температура контролируется электронным способом с использованием автоматизированных средств. Например, электронных температурных самописцев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61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Температура контролируется электронным способом, при этом в случае выхода температуры за установленные рамки включается звуковая сигнализация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Продвинутый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703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Температура контролируется электронным способом, при этом в случае выхода температуры за установленные рамки начальство на объекте или вне его получает соответствующий сигнал тревоги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Передовой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795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 один из вышеперечисленных вариантов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487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 не знаю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1212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257267"/>
            <a:ext cx="10363200" cy="1061829"/>
          </a:xfrm>
        </p:spPr>
        <p:txBody>
          <a:bodyPr/>
          <a:lstStyle/>
          <a:p>
            <a:pPr algn="l" rtl="0"/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Пример CMM — 3</a:t>
            </a: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th-TH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08/08/65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541765"/>
              </p:ext>
            </p:extLst>
          </p:nvPr>
        </p:nvGraphicFramePr>
        <p:xfrm>
          <a:off x="359765" y="788181"/>
          <a:ext cx="11347554" cy="5469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0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66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8505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Вопрос СММ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Возможные ответы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Показатель зрелости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2771">
                <a:tc rowSpan="6"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QPV-205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течение какого времени лаборатория предоставляет результаты обеспечения качества после завершения испытаний?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 одной недели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Передовой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4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Больше одной недели, до двух недель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Продвинутый</a:t>
                      </a:r>
                    </a:p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61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Больше двух недель, до месяца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703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 одного до трех месяцев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Базовый</a:t>
                      </a:r>
                    </a:p>
                    <a:p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795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Больше 3 месяцев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487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 не знаю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3370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259701"/>
            <a:ext cx="10363200" cy="1061829"/>
          </a:xfrm>
        </p:spPr>
        <p:txBody>
          <a:bodyPr/>
          <a:lstStyle/>
          <a:p>
            <a:pPr algn="l" rtl="0" eaLnBrk="1" hangingPunct="1"/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СММ</a:t>
            </a:r>
            <a:br>
              <a:rPr lang="ru-Ru" sz="32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th-TH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08/08/65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pic>
        <p:nvPicPr>
          <p:cNvPr id="4098" name="Picture 2" descr="Image result for any questions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750" y="571273"/>
            <a:ext cx="6338766" cy="606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553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52139"/>
            <a:ext cx="10363200" cy="1061829"/>
          </a:xfrm>
        </p:spPr>
        <p:txBody>
          <a:bodyPr/>
          <a:lstStyle/>
          <a:p>
            <a:pPr algn="l" rtl="0" eaLnBrk="1" hangingPunct="1">
              <a:lnSpc>
                <a:spcPct val="100000"/>
              </a:lnSpc>
            </a:pPr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СММ</a:t>
            </a:r>
            <a:br>
              <a:rPr lang="ru-Ru" sz="32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41334" lvl="1" indent="-284152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ru-Ru" sz="20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 обучения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Понимание того, как зрелость определяется и оценивается в инструменте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Понимание того, чем зрелость отличается от производительности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ru-Ru" sz="20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Краткая информация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Зрелость и возможности — определения, объяснение отличия от производительности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Определение показателей зрелости (Базовый — Передовой)</a:t>
            </a:r>
          </a:p>
          <a:p>
            <a:pPr marL="800082" lvl="1" indent="-342900" algn="l" defTabSz="912778" rtl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0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 осуществляется сбор данных о технологической зрелости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th-TH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</a:rPr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08/08/65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629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5"/>
          <p:cNvSpPr txBox="1">
            <a:spLocks/>
          </p:cNvSpPr>
          <p:nvPr/>
        </p:nvSpPr>
        <p:spPr bwMode="auto">
          <a:xfrm>
            <a:off x="357361" y="287512"/>
            <a:ext cx="11305830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ru-Ru" sz="3200" b="1" i="0" u="none" baseline="0">
                <a:solidFill>
                  <a:srgbClr val="C00000"/>
                </a:solidFill>
                <a:cs typeface="Arial" panose="020B0604020202020204" pitchFamily="34" charset="0"/>
              </a:rPr>
              <a:t>Модель технологической зрелости</a:t>
            </a:r>
          </a:p>
        </p:txBody>
      </p:sp>
      <p:sp>
        <p:nvSpPr>
          <p:cNvPr id="14339" name="Content Placeholder 1"/>
          <p:cNvSpPr txBox="1">
            <a:spLocks/>
          </p:cNvSpPr>
          <p:nvPr/>
        </p:nvSpPr>
        <p:spPr bwMode="auto">
          <a:xfrm>
            <a:off x="528810" y="1013552"/>
            <a:ext cx="11005850" cy="567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0188" indent="-230188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4213" indent="-230188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30188" defTabSz="4572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46175" indent="-231775" defTabSz="4572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255713" indent="-230188" defTabSz="4572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7129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1701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6273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0845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Позволяет оценить возможности по функциональным областям и *сквозным факторам* (например, стратегическое планирование, управление персоналом, финансовая устойчивость, управление).</a:t>
            </a: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lvl="1" algn="l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НЕ измеряет производительность</a:t>
            </a:r>
          </a:p>
          <a:p>
            <a:pPr lvl="1" algn="l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8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Возможности могут существовать, но не использоваться (например, карточка учета запасов имеется в наличии, но отличается от обновленной версии).</a:t>
            </a:r>
          </a:p>
          <a:p>
            <a:pPr lvl="1" algn="l" rtl="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altLang="en-US" sz="18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Развитые возможности позволяют добиться высоких результатов, пробелы в возможностях обычно ограничивают результаты. Пробелы в возможностях могут быть непосредственно устранены, что должно повысить эффективность работы. </a:t>
            </a: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Для оценки физической инфраструктуры (например, складских помещений) используются опросы и прямое наблюдение.</a:t>
            </a: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Производится проверка необходимых бумажных или электронных документов (логистические отчеты, формы заявок и пр.), если это целесообразно/возможно.</a:t>
            </a: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336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4351"/>
            <a:ext cx="11278004" cy="1061829"/>
          </a:xfrm>
        </p:spPr>
        <p:txBody>
          <a:bodyPr/>
          <a:lstStyle/>
          <a:p>
            <a:pPr algn="ctr" rtl="0" eaLnBrk="1" hangingPunct="1">
              <a:lnSpc>
                <a:spcPct val="100000"/>
              </a:lnSpc>
            </a:pPr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СММ</a:t>
            </a:r>
            <a:br>
              <a:rPr lang="ru-Ru" sz="32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8482" y="1091233"/>
            <a:ext cx="6382954" cy="875574"/>
          </a:xfrm>
        </p:spPr>
        <p:txBody>
          <a:bodyPr>
            <a:normAutofit lnSpcReduction="10000"/>
          </a:bodyPr>
          <a:lstStyle/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ru-Ru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CMM: что такое возможности?</a:t>
            </a:r>
          </a:p>
          <a:p>
            <a:pPr marL="1045802" lvl="2" indent="-284152" algn="l" defTabSz="912778" rtl="0">
              <a:lnSpc>
                <a:spcPct val="100000"/>
              </a:lnSpc>
              <a:spcAft>
                <a:spcPct val="0"/>
              </a:spcAft>
              <a:buFontTx/>
              <a:buChar char="–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Возможности определяются как:</a:t>
            </a:r>
          </a:p>
          <a:p>
            <a:pPr marL="761650" lvl="2" indent="0" algn="l" defTabSz="912778" rtl="0">
              <a:lnSpc>
                <a:spcPct val="100000"/>
              </a:lnSpc>
              <a:spcAft>
                <a:spcPct val="0"/>
              </a:spcAft>
              <a:buNone/>
            </a:pPr>
            <a:endParaRPr lang="ru-Ru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5802" lvl="2" indent="-284152" algn="l" defTabSz="912778" rtl="0">
              <a:lnSpc>
                <a:spcPct val="100000"/>
              </a:lnSpc>
              <a:spcAft>
                <a:spcPct val="0"/>
              </a:spcAft>
              <a:buFontTx/>
              <a:buChar char="–"/>
            </a:pPr>
            <a:endParaRPr lang="ru-Ru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5802" lvl="2" indent="-284152" algn="l" defTabSz="912778" rtl="0">
              <a:lnSpc>
                <a:spcPct val="100000"/>
              </a:lnSpc>
              <a:spcAft>
                <a:spcPct val="0"/>
              </a:spcAft>
              <a:buFontTx/>
              <a:buChar char="–"/>
            </a:pPr>
            <a:endParaRPr lang="ru-Ru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5802" lvl="2" indent="-284152" algn="l" defTabSz="912778" rtl="0">
              <a:lnSpc>
                <a:spcPct val="100000"/>
              </a:lnSpc>
              <a:spcAft>
                <a:spcPct val="0"/>
              </a:spcAft>
              <a:buFontTx/>
              <a:buChar char="–"/>
            </a:pPr>
            <a:endParaRPr lang="ru-Ru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2" lvl="1" indent="0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defTabSz="912778" rtl="0">
              <a:lnSpc>
                <a:spcPct val="100000"/>
              </a:lnSpc>
            </a:pPr>
            <a:endParaRPr lang="ru-Ru" altLang="en-US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</a:pPr>
            <a:endParaRPr lang="ru-Ru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</a:pPr>
            <a:endParaRPr lang="ru-Ru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u-Ru" altLang="en-US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th-TH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</a:rPr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08/08/65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pic>
        <p:nvPicPr>
          <p:cNvPr id="2050" name="Picture 2" descr="Image result for Profess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" y="2568873"/>
            <a:ext cx="3880943" cy="388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Callout 1"/>
          <p:cNvSpPr/>
          <p:nvPr/>
        </p:nvSpPr>
        <p:spPr>
          <a:xfrm>
            <a:off x="529589" y="550093"/>
            <a:ext cx="3484179" cy="1957854"/>
          </a:xfrm>
          <a:prstGeom prst="wedgeEllipseCallout">
            <a:avLst>
              <a:gd name="adj1" fmla="val -14951"/>
              <a:gd name="adj2" fmla="val 1059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«комплекс навыков и накопленных знаний, применяемых через организационные процессы» (Day, 1994 год).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64316" y="2222244"/>
            <a:ext cx="57482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В цепи поставок мы можем рассматривать возможности как ресурсы: СОП, цементные полы, стеллажи, полки, квалифицированные сотрудники и пр.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9820" y="4738154"/>
            <a:ext cx="61003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Может ли кто-нибудь назвать ресурс, не перечисленный выше?</a:t>
            </a:r>
          </a:p>
        </p:txBody>
      </p:sp>
    </p:spTree>
    <p:extLst>
      <p:ext uri="{BB962C8B-B14F-4D97-AF65-F5344CB8AC3E}">
        <p14:creationId xmlns:p14="http://schemas.microsoft.com/office/powerpoint/2010/main" val="299540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52139"/>
            <a:ext cx="10363200" cy="1061829"/>
          </a:xfrm>
        </p:spPr>
        <p:txBody>
          <a:bodyPr>
            <a:normAutofit/>
          </a:bodyPr>
          <a:lstStyle/>
          <a:p>
            <a:pPr algn="l" rtl="0">
              <a:lnSpc>
                <a:spcPct val="100000"/>
              </a:lnSpc>
            </a:pPr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Истоки СММ в NSCA</a:t>
            </a:r>
            <a:br>
              <a:rPr lang="ru-Ru" sz="32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262" y="1388125"/>
            <a:ext cx="6629838" cy="5365215"/>
          </a:xfrm>
        </p:spPr>
        <p:txBody>
          <a:bodyPr>
            <a:noAutofit/>
          </a:bodyPr>
          <a:lstStyle/>
          <a:p>
            <a:pPr algn="l" defTabSz="912778" rtl="0">
              <a:lnSpc>
                <a:spcPct val="110000"/>
              </a:lnSpc>
              <a:spcAft>
                <a:spcPct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Анализ ландшафта совместно с бизнес-школой UNC Chapel Hill (2012 г.)</a:t>
            </a:r>
            <a:endParaRPr lang="ru-Ru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2" indent="-342900" algn="l" defTabSz="912778" rtl="0">
              <a:lnSpc>
                <a:spcPct val="110000"/>
              </a:lnSpc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Сбалансированная система показателей</a:t>
            </a:r>
          </a:p>
          <a:p>
            <a:pPr marL="800100" lvl="2" indent="-342900" algn="l" defTabSz="912778" rtl="0">
              <a:lnSpc>
                <a:spcPct val="110000"/>
              </a:lnSpc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Эталонная модель операций в цепи поставок</a:t>
            </a:r>
            <a:endParaRPr lang="ru-Ru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defTabSz="912778" rtl="0">
              <a:lnSpc>
                <a:spcPct val="110000"/>
              </a:lnSpc>
              <a:spcAft>
                <a:spcPct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Локами и МакКормак (Lockamy and McCormack) (2004 г.)</a:t>
            </a:r>
          </a:p>
          <a:p>
            <a:pPr marL="800100" lvl="2" indent="-342900" algn="l" defTabSz="912778" rtl="0">
              <a:lnSpc>
                <a:spcPct val="110000"/>
              </a:lnSpc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Определены пять уровней зрелости бизнес-процессов цепи поставок</a:t>
            </a:r>
          </a:p>
          <a:p>
            <a:pPr marL="800100" lvl="2" indent="-342900" algn="l" defTabSz="912778" rtl="0">
              <a:lnSpc>
                <a:spcPct val="110000"/>
              </a:lnSpc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Уровень 1 — ситуативный — нечетко определенные </a:t>
            </a:r>
            <a:br>
              <a:rPr lang="en-US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 неструктурированные процессы </a:t>
            </a:r>
          </a:p>
          <a:p>
            <a:pPr marL="800100" lvl="2" indent="-342900" algn="l" defTabSz="912778" rtl="0">
              <a:lnSpc>
                <a:spcPct val="110000"/>
              </a:lnSpc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Уровень 5 — расширенный — интеграция между партнерами, построенная на доверии и зависимости друг от друга</a:t>
            </a:r>
          </a:p>
          <a:p>
            <a:pPr algn="l" defTabSz="912778" rtl="0">
              <a:lnSpc>
                <a:spcPct val="110000"/>
              </a:lnSpc>
              <a:spcAft>
                <a:spcPct val="0"/>
              </a:spcAft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USAID | РЕАЛИЗАЦИЯ ПРОЕКТА (2011 г.)</a:t>
            </a:r>
            <a:endParaRPr lang="ru-Ru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2" indent="-342900" algn="l" defTabSz="912778" rtl="0">
              <a:lnSpc>
                <a:spcPct val="110000"/>
              </a:lnSpc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Обеспечение зрелости процессов в GH и их внедрение </a:t>
            </a:r>
            <a:br>
              <a:rPr lang="en-US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в контексте укрепления цепи поставок</a:t>
            </a:r>
            <a:endParaRPr lang="ru-Ru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th-TH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</a:rPr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08/08/65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pic>
        <p:nvPicPr>
          <p:cNvPr id="1026" name="Picture 2" descr="Performance Capability cartoons, Performance Capability cartoon, funny, Performance Capability picture, Performance Capability pictures, Performance Capability image, Performance Capability images, Performance Capability illustration, Performance Capability illustrat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750" y="725214"/>
            <a:ext cx="4504938" cy="511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794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3768"/>
            <a:ext cx="10642600" cy="1325563"/>
          </a:xfrm>
        </p:spPr>
        <p:txBody>
          <a:bodyPr>
            <a:normAutofit fontScale="90000"/>
          </a:bodyPr>
          <a:lstStyle/>
          <a:p>
            <a:pPr algn="l" rtl="0">
              <a:lnSpc>
                <a:spcPct val="100000"/>
              </a:lnSpc>
            </a:pPr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Модель технологической зрелости (CMM) для NSCA выходит за рамки процесса —</a:t>
            </a:r>
            <a:br>
              <a:rPr lang="ru-Ru" sz="31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0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более высокая технологическая зрелость</a:t>
            </a:r>
            <a:endParaRPr lang="ru-Ru" sz="3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3210"/>
            <a:ext cx="11071034" cy="5310130"/>
          </a:xfrm>
        </p:spPr>
        <p:txBody>
          <a:bodyPr>
            <a:noAutofit/>
          </a:bodyPr>
          <a:lstStyle/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Показатели процесса (примеры)</a:t>
            </a:r>
          </a:p>
          <a:p>
            <a:pPr marL="858838" lvl="1" indent="-401638"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Стандартные операционные процедуры </a:t>
            </a:r>
          </a:p>
          <a:p>
            <a:pPr marL="858838" lvl="1" indent="-401638"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Соответствующие технические процедуры и контроль</a:t>
            </a:r>
          </a:p>
          <a:p>
            <a:pPr marL="858838" lvl="1" indent="-401638"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Соответствующие данные и процедуры мониторинга </a:t>
            </a:r>
          </a:p>
          <a:p>
            <a:pPr marL="858838" lvl="1" indent="-401638"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Сквозные процессы (например, HR, управление)</a:t>
            </a:r>
          </a:p>
          <a:p>
            <a:pPr marL="858838" lvl="1" indent="-401638"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Соблюдение передовой практики в области фармацевтики/здравоохранения</a:t>
            </a:r>
          </a:p>
          <a:p>
            <a:pPr algn="l" rtl="0">
              <a:lnSpc>
                <a:spcPct val="110000"/>
              </a:lnSpc>
            </a:pPr>
            <a:r>
              <a:rPr lang="ru-Ru" sz="20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Прочие меры (типы)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8838" lvl="1" indent="-401638"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Соответствующая политика </a:t>
            </a:r>
          </a:p>
          <a:p>
            <a:pPr marL="858838" lvl="1" indent="-401638"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Соответствующая инфраструктура для управления товарами здравоохранения, включая специализированные продукты (например, холодовая цепь, контролируемые продукты и пр.) </a:t>
            </a:r>
          </a:p>
          <a:p>
            <a:pPr marL="858838" lvl="1" indent="-401638"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Прочность систем (информационные системы, системы управления)</a:t>
            </a:r>
          </a:p>
          <a:p>
            <a:pPr marL="858838" lvl="1" indent="-401638"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Достаточное количество ресурсов (например, бюджет)</a:t>
            </a:r>
          </a:p>
          <a:p>
            <a:pPr marL="1316038" lvl="2" indent="-401638" algn="l" rtl="0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ru-Ru" sz="18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НЕ оценивает количество складских площадей, грузоподъемность грузовиков, кадровый состав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439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2"/>
          <p:cNvSpPr>
            <a:spLocks noGrp="1"/>
          </p:cNvSpPr>
          <p:nvPr>
            <p:ph type="title"/>
          </p:nvPr>
        </p:nvSpPr>
        <p:spPr>
          <a:xfrm>
            <a:off x="190555" y="962108"/>
            <a:ext cx="11810890" cy="609600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</a:pPr>
            <a:r>
              <a:rPr lang="ru-Ru" sz="2800" b="0" i="0" u="none" baseline="0">
                <a:latin typeface="Arial" panose="020B0604020202020204" pitchFamily="34" charset="0"/>
                <a:ea typeface="Gill Sans MT" pitchFamily="34" charset="0"/>
                <a:cs typeface="Arial" panose="020B0604020202020204" pitchFamily="34" charset="0"/>
              </a:rPr>
              <a:t>Определение уровня зрелости и вклад в общий балл СММ</a:t>
            </a:r>
            <a:endParaRPr lang="ru-Ru" altLang="en-US" sz="2800" strike="sng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01995"/>
              </p:ext>
            </p:extLst>
          </p:nvPr>
        </p:nvGraphicFramePr>
        <p:xfrm>
          <a:off x="667867" y="1842052"/>
          <a:ext cx="6323426" cy="4252688"/>
        </p:xfrm>
        <a:graphic>
          <a:graphicData uri="http://schemas.openxmlformats.org/drawingml/2006/table">
            <a:tbl>
              <a:tblPr firstRow="1" firstCol="1">
                <a:tableStyleId>{6E25E649-3F16-4E02-A733-19D2CDBF48F0}</a:tableStyleId>
              </a:tblPr>
              <a:tblGrid>
                <a:gridCol w="2045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3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41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474"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Уровень зрелости </a:t>
                      </a: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(Вклад)</a:t>
                      </a:r>
                      <a:endParaRPr kumimoji="0" lang="ru-Ru" altLang="en-US" sz="120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Определение</a:t>
                      </a:r>
                      <a:endParaRPr kumimoji="0" lang="ru-Ru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 материальных запасов</a:t>
                      </a: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1678"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Базовый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(50 %)</a:t>
                      </a: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ill Sans MT" pitchFamily="34" charset="0"/>
                          <a:cs typeface="Arial" panose="020B0604020202020204" pitchFamily="34" charset="0"/>
                        </a:rPr>
                        <a:t>Обязательные возможности и ресурсы</a:t>
                      </a: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ill Sans MT" pitchFamily="34" charset="0"/>
                          <a:cs typeface="Arial" panose="020B0604020202020204" pitchFamily="34" charset="0"/>
                        </a:rPr>
                        <a:t>карточки учета</a:t>
                      </a:r>
                      <a:endParaRPr kumimoji="0" lang="ru-Ru" altLang="en-US" sz="12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ill Sans MT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7891"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Средний</a:t>
                      </a:r>
                      <a:br>
                        <a:rPr kumimoji="0" lang="ru-Ru" sz="120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(30 %)</a:t>
                      </a:r>
                      <a:endParaRPr kumimoji="0" lang="ru-Ru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Важный, но не обязательный (определенные процессы и функции)</a:t>
                      </a:r>
                      <a:endParaRPr kumimoji="0" lang="ru-Ru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ill Sans MT" pitchFamily="34" charset="0"/>
                          <a:cs typeface="Arial" panose="020B0604020202020204" pitchFamily="34" charset="0"/>
                        </a:rPr>
                        <a:t>таблица Excel</a:t>
                      </a:r>
                      <a:endParaRPr kumimoji="0" lang="ru-Ru" altLang="en-US" sz="12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ill Sans MT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7891"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Продвинутый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(15 %)</a:t>
                      </a: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Желательный (хорошо определенные процессы и функции, интегрированные системы)  </a:t>
                      </a:r>
                      <a:endParaRPr kumimoji="0" lang="ru-Ru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ill Sans MT" pitchFamily="34" charset="0"/>
                          <a:cs typeface="Arial" panose="020B0604020202020204" pitchFamily="34" charset="0"/>
                        </a:rPr>
                        <a:t>электронный инструменты отпуска и управления запасами</a:t>
                      </a:r>
                      <a:endParaRPr kumimoji="0" lang="ru-Ru" altLang="en-US" sz="12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ill Sans MT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9754"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Передовой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(5 %)</a:t>
                      </a: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1pPr>
                      <a:lvl2pPr marL="742950" indent="-285750" defTabSz="457200">
                        <a:spcAft>
                          <a:spcPts val="1200"/>
                        </a:spcAft>
                        <a:buFont typeface="Arial" panose="020B0604020202020204" pitchFamily="34" charset="0"/>
                        <a:defRPr>
                          <a:solidFill>
                            <a:srgbClr val="635C5B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200">
                          <a:solidFill>
                            <a:srgbClr val="6C6463"/>
                          </a:solidFill>
                          <a:latin typeface="Gill Sans MT" pitchFamily="34" charset="0"/>
                          <a:ea typeface="Gill Sans MT" pitchFamily="34" charset="0"/>
                          <a:cs typeface="Gill Sans MT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Используется в крупнейших организация в сфере международной логистики </a:t>
                      </a:r>
                      <a:endParaRPr kumimoji="0" lang="ru-Ru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ill Sans MT" pitchFamily="34" charset="0"/>
                          <a:cs typeface="Arial" panose="020B0604020202020204" pitchFamily="34" charset="0"/>
                        </a:rPr>
                        <a:t>система ERP включает управление запасами</a:t>
                      </a:r>
                      <a:endParaRPr kumimoji="0" lang="ru-Ru" altLang="en-US" sz="12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Gill Sans MT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72" marB="4577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4064" name="TextBox 7"/>
          <p:cNvSpPr txBox="1">
            <a:spLocks noChangeArrowheads="1"/>
          </p:cNvSpPr>
          <p:nvPr/>
        </p:nvSpPr>
        <p:spPr bwMode="auto">
          <a:xfrm>
            <a:off x="667868" y="6094740"/>
            <a:ext cx="63234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ru-Ru" sz="12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Возможности для управления системой цепи поставок = обязательные правила, структуры, процессы, процедуры, инструменты, показатели, отчеты</a:t>
            </a:r>
            <a:endParaRPr lang="ru-Ru" altLang="en-US" sz="1200" dirty="0"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45052" y="1958987"/>
            <a:ext cx="4164348" cy="38933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itchFamily="34" charset="0"/>
                <a:cs typeface="Arial" panose="020B0604020202020204" pitchFamily="34" charset="0"/>
              </a:rPr>
              <a:t>Каждый вопрос оценивается и взвешивается. Отсутствие «базового» уровня зрелости = 0 баллов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ea typeface="Gill Sans MT" pitchFamily="34" charset="0"/>
              <a:cs typeface="Arial" panose="020B0604020202020204" pitchFamily="34" charset="0"/>
            </a:endParaRP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ru-Ru" sz="1600" dirty="0">
              <a:solidFill>
                <a:schemeClr val="tx1"/>
              </a:solidFill>
              <a:latin typeface="Arial" panose="020B0604020202020204" pitchFamily="34" charset="0"/>
              <a:ea typeface="Gill Sans MT" pitchFamily="34" charset="0"/>
              <a:cs typeface="Arial" panose="020B0604020202020204" pitchFamily="34" charset="0"/>
            </a:endParaRP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itchFamily="34" charset="0"/>
                <a:cs typeface="Arial" panose="020B0604020202020204" pitchFamily="34" charset="0"/>
              </a:rPr>
              <a:t>Сумма баллов на каждом уровне зрелости составляет общий балл за этот уровень. </a:t>
            </a: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ru-Ru" sz="1600" dirty="0">
              <a:solidFill>
                <a:schemeClr val="tx1"/>
              </a:solidFill>
              <a:latin typeface="Arial" panose="020B0604020202020204" pitchFamily="34" charset="0"/>
              <a:ea typeface="Gill Sans MT" pitchFamily="34" charset="0"/>
              <a:cs typeface="Arial" panose="020B0604020202020204" pitchFamily="34" charset="0"/>
            </a:endParaRP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itchFamily="34" charset="0"/>
                <a:cs typeface="Arial" panose="020B0604020202020204" pitchFamily="34" charset="0"/>
              </a:rPr>
              <a:t>Сумма всех баллов составляет общий балл за этот модуль.</a:t>
            </a: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ru-Ru" sz="1600" dirty="0">
              <a:solidFill>
                <a:schemeClr val="tx1"/>
              </a:solidFill>
              <a:latin typeface="Arial" panose="020B0604020202020204" pitchFamily="34" charset="0"/>
              <a:ea typeface="Gill Sans MT" pitchFamily="34" charset="0"/>
              <a:cs typeface="Arial" panose="020B0604020202020204" pitchFamily="34" charset="0"/>
            </a:endParaRPr>
          </a:p>
          <a:p>
            <a:pPr marL="342900" indent="-342900" algn="l" rtl="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itchFamily="34" charset="0"/>
                <a:cs typeface="Arial" panose="020B0604020202020204" pitchFamily="34" charset="0"/>
              </a:rPr>
              <a:t>Возможно сочетание базовых возможностей и возможностей с более высоким уровнем зрелости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90555" y="138659"/>
            <a:ext cx="11645846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rtl="0">
              <a:defRPr/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Общий балл в модели технологической зрелости</a:t>
            </a:r>
            <a:endParaRPr lang="ru-Ru" sz="3200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7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438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5"/>
          <p:cNvSpPr txBox="1">
            <a:spLocks/>
          </p:cNvSpPr>
          <p:nvPr/>
        </p:nvSpPr>
        <p:spPr bwMode="auto">
          <a:xfrm>
            <a:off x="859317" y="-1"/>
            <a:ext cx="10146534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</a:pPr>
            <a:r>
              <a:rPr lang="ru-Ru" sz="3200" b="1" i="0" u="none" baseline="0">
                <a:solidFill>
                  <a:srgbClr val="C00000"/>
                </a:solidFill>
                <a:cs typeface="Arial" panose="020B0604020202020204" pitchFamily="34" charset="0"/>
              </a:rPr>
              <a:t>«Ингредиенты» модели технологической зрелости (CMM) для NSCA 2.0</a:t>
            </a:r>
            <a:endParaRPr lang="ru-Ru" altLang="en-US" sz="3200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14339" name="Content Placeholder 1"/>
          <p:cNvSpPr txBox="1">
            <a:spLocks/>
          </p:cNvSpPr>
          <p:nvPr/>
        </p:nvSpPr>
        <p:spPr bwMode="auto">
          <a:xfrm>
            <a:off x="859317" y="1485900"/>
            <a:ext cx="10554158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0188" indent="-230188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4213" indent="-230188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30188" defTabSz="4572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46175" indent="-231775" defTabSz="4572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255713" indent="-230188" defTabSz="4572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7129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1701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6273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0845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Модель технологической зрелости (CMM) для NSCA 2.0</a:t>
            </a:r>
            <a:r>
              <a:rPr lang="ru-Ru" sz="2000" b="1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значительно отличается от подхода Локами и МакКормака </a:t>
            </a:r>
            <a:r>
              <a:rPr lang="ru-Ru" sz="2000" b="0" i="0" u="none" baseline="0">
                <a:cs typeface="Arial" panose="020B0604020202020204" pitchFamily="34" charset="0"/>
              </a:rPr>
              <a:t>(Lockamy and McCormack)</a:t>
            </a: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l" rtl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Не измеряет уровень зрелости на основе общей взаимосвязанности</a:t>
            </a:r>
          </a:p>
          <a:p>
            <a:pPr marL="285750" indent="-285750" algn="l" rtl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Измеряет зрелость каждого «ингредиента», а не всей системы в целом</a:t>
            </a: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285750" indent="-285750" algn="l" rtl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Не дает общую оценку зрелости</a:t>
            </a:r>
          </a:p>
          <a:p>
            <a:pPr marL="285750" indent="-285750" algn="l" rtl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Можно включать в модуль некоторые расширенные возможности даже там, где отсутствуют некоторые базовые возможности</a:t>
            </a: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285750" indent="-285750" algn="l" rtl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Акцент на объективности, повторяемости, доказуемости</a:t>
            </a:r>
          </a:p>
          <a:p>
            <a:pPr marL="285750" indent="-285750" algn="l" rtl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Поощряет стремление к совершенствованию на уровне индивидуальных возможностей, основываясь на данных по КПЭ/пробелам в производительности</a:t>
            </a:r>
            <a:endParaRPr lang="ru-Ru" altLang="en-US" sz="2000" dirty="0"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8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977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5"/>
          <p:cNvSpPr txBox="1">
            <a:spLocks/>
          </p:cNvSpPr>
          <p:nvPr/>
        </p:nvSpPr>
        <p:spPr bwMode="auto">
          <a:xfrm>
            <a:off x="374573" y="133389"/>
            <a:ext cx="11806409" cy="102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</a:pPr>
            <a:r>
              <a:rPr lang="ru-Ru" sz="3200" b="1" i="0" u="none" baseline="0">
                <a:solidFill>
                  <a:srgbClr val="C00000"/>
                </a:solidFill>
                <a:cs typeface="Arial" panose="020B0604020202020204" pitchFamily="34" charset="0"/>
              </a:rPr>
              <a:t>Как были выбраны вопросы о возможностях и уровни зрелости?</a:t>
            </a:r>
            <a:endParaRPr lang="ru-Ru" altLang="en-US" sz="3200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9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74574" y="1268126"/>
            <a:ext cx="11446526" cy="545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0188" indent="-230188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4213" indent="-230188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30188" defTabSz="4572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46175" indent="-231775" defTabSz="4572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255713" indent="-230188" defTabSz="4572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7129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1701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6273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0845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l" rtl="0">
              <a:spcBef>
                <a:spcPts val="600"/>
              </a:spcBef>
              <a:buNone/>
            </a:pPr>
            <a:r>
              <a:rPr lang="ru-Ru" b="1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Принципы:</a:t>
            </a: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ru-Ru" altLang="en-US" b="1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Расширенная оценка важнейших технических и сквозных факторов цепи поставок</a:t>
            </a: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Не исчерпывающий, но репрезентативный метод</a:t>
            </a: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Необходимо обеспечить «управляемую» оценку, которая может быть проведена за ½ — 1 день для каждого объекта и не должна стоить больше, чем NSCA 1.0 в целом</a:t>
            </a:r>
            <a:endParaRPr lang="ru-Ru" altLang="en-US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Не является документом, устанавливающим стандарты, но по возможности опирается на документированные стандарты и передовую практику в контексте глобального здравоохранения</a:t>
            </a:r>
          </a:p>
          <a:p>
            <a:pPr marL="396875" indent="-396875" algn="l" rt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Предпочтение отдается возможностям, которые могут быть подтверждены, если это возможно/осуществимо</a:t>
            </a:r>
            <a:endParaRPr lang="ru-Ru" altLang="en-US" dirty="0"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903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B73447-467B-4528-9D1D-1AE800FCFDB3}">
  <ds:schemaRefs>
    <ds:schemaRef ds:uri="http://schemas.microsoft.com/office/2006/metadata/properties"/>
    <ds:schemaRef ds:uri="http://schemas.microsoft.com/office/infopath/2007/PartnerControls"/>
    <ds:schemaRef ds:uri="8d7096d6-fc66-4344-9e3f-2445529a09f6"/>
  </ds:schemaRefs>
</ds:datastoreItem>
</file>

<file path=customXml/itemProps2.xml><?xml version="1.0" encoding="utf-8"?>
<ds:datastoreItem xmlns:ds="http://schemas.openxmlformats.org/officeDocument/2006/customXml" ds:itemID="{DB477605-B70E-44D4-B30C-855D36E9927E}"/>
</file>

<file path=customXml/itemProps3.xml><?xml version="1.0" encoding="utf-8"?>
<ds:datastoreItem xmlns:ds="http://schemas.openxmlformats.org/officeDocument/2006/customXml" ds:itemID="{63BB872A-18BF-4E71-BD16-898F4D7B0DD9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E229600B-E804-402C-8BA2-E549846F83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2201</Words>
  <Application>Microsoft Office PowerPoint</Application>
  <PresentationFormat>Widescreen</PresentationFormat>
  <Paragraphs>289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PowerPoint Presentation</vt:lpstr>
      <vt:lpstr>Обзор СММ </vt:lpstr>
      <vt:lpstr>PowerPoint Presentation</vt:lpstr>
      <vt:lpstr>Обзор СММ </vt:lpstr>
      <vt:lpstr>Истоки СММ в NSCA </vt:lpstr>
      <vt:lpstr>Модель технологической зрелости (CMM) для NSCA выходит за рамки процесса —  более высокая технологическая зрелость</vt:lpstr>
      <vt:lpstr>Определение уровня зрелости и вклад в общий балл СММ</vt:lpstr>
      <vt:lpstr>PowerPoint Presentation</vt:lpstr>
      <vt:lpstr>PowerPoint Presentation</vt:lpstr>
      <vt:lpstr>PowerPoint Presentation</vt:lpstr>
      <vt:lpstr>Процесс окончательной технической экспертной оценки СММ</vt:lpstr>
      <vt:lpstr>PowerPoint Presentation</vt:lpstr>
      <vt:lpstr>PowerPoint Presentation</vt:lpstr>
      <vt:lpstr>Ответы/возможности по каждому модулю</vt:lpstr>
      <vt:lpstr>Пример CMM — 1 </vt:lpstr>
      <vt:lpstr>Пример CMM — 2 </vt:lpstr>
      <vt:lpstr>Пример CMM — 3 </vt:lpstr>
      <vt:lpstr>Обзор СММ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56</cp:revision>
  <dcterms:created xsi:type="dcterms:W3CDTF">2018-05-01T03:53:35Z</dcterms:created>
  <dcterms:modified xsi:type="dcterms:W3CDTF">2022-08-08T11:39:09Z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